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9E132-EABC-4D2D-8A1B-74F2C72FF7A3}" v="376" dt="2023-08-31T18:08:51.148"/>
    <p1510:client id="{3A1977D6-E88C-4E17-B5AF-A08ECA6233BA}" v="24" dt="2023-08-30T20:40:24.041"/>
    <p1510:client id="{4F264C9A-FD49-459B-8801-64689B5DBEAA}" v="173" dt="2023-08-30T21:28:23.587"/>
    <p1510:client id="{8B8235D7-C19A-44D8-BFA8-8203A00C20FF}" v="369" dt="2023-08-30T20:54:15.237"/>
    <p1510:client id="{B7E9DEA5-301D-49E1-9177-86D5455DC125}" v="183" dt="2023-09-05T15:06:31.970"/>
    <p1510:client id="{F0C137B4-9521-482C-8BF4-DD0247F3863C}" v="84" dt="2023-09-06T18:16:22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2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ea typeface="+mj-lt"/>
                <a:cs typeface="+mj-lt"/>
              </a:rPr>
              <a:t>Introducción</a:t>
            </a:r>
            <a:r>
              <a:rPr lang="en-US" dirty="0">
                <a:ea typeface="+mj-lt"/>
                <a:cs typeface="+mj-lt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 b="1" dirty="0">
                <a:ea typeface="+mn-lt"/>
                <a:cs typeface="+mn-lt"/>
              </a:rPr>
              <a:t>¿</a:t>
            </a:r>
            <a:r>
              <a:rPr lang="en-US" sz="6600" b="1" dirty="0" err="1">
                <a:ea typeface="+mn-lt"/>
                <a:cs typeface="+mn-lt"/>
              </a:rPr>
              <a:t>Qué</a:t>
            </a:r>
            <a:r>
              <a:rPr lang="en-US" sz="6600" b="1" dirty="0">
                <a:ea typeface="+mn-lt"/>
                <a:cs typeface="+mn-lt"/>
              </a:rPr>
              <a:t> es </a:t>
            </a:r>
            <a:r>
              <a:rPr lang="en-US" sz="6600" b="1" dirty="0" err="1">
                <a:ea typeface="+mn-lt"/>
                <a:cs typeface="+mn-lt"/>
              </a:rPr>
              <a:t>una</a:t>
            </a:r>
            <a:r>
              <a:rPr lang="en-US" sz="6600" b="1" dirty="0">
                <a:ea typeface="+mn-lt"/>
                <a:cs typeface="+mn-lt"/>
              </a:rPr>
              <a:t> </a:t>
            </a:r>
            <a:r>
              <a:rPr lang="en-US" sz="6600" b="1" dirty="0" err="1">
                <a:ea typeface="+mn-lt"/>
                <a:cs typeface="+mn-lt"/>
              </a:rPr>
              <a:t>oración</a:t>
            </a:r>
            <a:r>
              <a:rPr lang="en-US" sz="6600" b="1" dirty="0">
                <a:ea typeface="+mn-lt"/>
                <a:cs typeface="+mn-lt"/>
              </a:rPr>
              <a:t> </a:t>
            </a:r>
            <a:r>
              <a:rPr lang="en-US" sz="6600" b="1" dirty="0" err="1">
                <a:ea typeface="+mn-lt"/>
                <a:cs typeface="+mn-lt"/>
              </a:rPr>
              <a:t>intercesora</a:t>
            </a:r>
            <a:r>
              <a:rPr lang="en-US" sz="6600" b="1" dirty="0">
                <a:ea typeface="+mn-lt"/>
                <a:cs typeface="+mn-lt"/>
              </a:rPr>
              <a:t>?</a:t>
            </a:r>
            <a:endParaRPr lang="en-US" b="1">
              <a:ea typeface="+mn-lt"/>
              <a:cs typeface="+mn-lt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D1D94F-BC8C-4ABD-9133-E5FE8FD01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8DD70C81-7515-D0B4-09B7-145CE3B30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8FCF55-F89C-46CB-D08C-C246718D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5512" y="494951"/>
            <a:ext cx="4023360" cy="572222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800" dirty="0">
                <a:ea typeface="+mj-lt"/>
                <a:cs typeface="+mj-lt"/>
              </a:rPr>
              <a:t>El </a:t>
            </a:r>
            <a:r>
              <a:rPr lang="en-US" sz="8800" err="1">
                <a:ea typeface="+mj-lt"/>
                <a:cs typeface="+mj-lt"/>
              </a:rPr>
              <a:t>enfoque</a:t>
            </a:r>
            <a:r>
              <a:rPr lang="en-US" sz="8800" dirty="0">
                <a:ea typeface="+mj-lt"/>
                <a:cs typeface="+mj-lt"/>
              </a:rPr>
              <a:t> de </a:t>
            </a:r>
            <a:r>
              <a:rPr lang="en-US" sz="8800" err="1">
                <a:ea typeface="+mj-lt"/>
                <a:cs typeface="+mj-lt"/>
              </a:rPr>
              <a:t>comprensión</a:t>
            </a:r>
            <a:endParaRPr lang="en-US" sz="8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17BA-60DD-AAE6-3319-53FDEEA8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850392"/>
            <a:ext cx="5824728" cy="500176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ea typeface="+mn-lt"/>
                <a:cs typeface="+mn-lt"/>
              </a:rPr>
              <a:t>La </a:t>
            </a:r>
            <a:r>
              <a:rPr lang="en-US" b="1" err="1">
                <a:ea typeface="+mn-lt"/>
                <a:cs typeface="+mn-lt"/>
              </a:rPr>
              <a:t>fuente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nuestro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entendimiento</a:t>
            </a:r>
            <a:r>
              <a:rPr lang="en-US" b="1" dirty="0">
                <a:ea typeface="+mn-lt"/>
                <a:cs typeface="+mn-lt"/>
              </a:rPr>
              <a:t>: </a:t>
            </a:r>
            <a:r>
              <a:rPr lang="en-US" b="1" err="1">
                <a:ea typeface="+mn-lt"/>
                <a:cs typeface="+mn-lt"/>
              </a:rPr>
              <a:t>Colosenses</a:t>
            </a:r>
            <a:r>
              <a:rPr lang="en-US" b="1" dirty="0">
                <a:ea typeface="+mn-lt"/>
                <a:cs typeface="+mn-lt"/>
              </a:rPr>
              <a:t> 1:9-11a.</a:t>
            </a:r>
          </a:p>
          <a:p>
            <a:r>
              <a:rPr lang="en-US" b="1" dirty="0">
                <a:ea typeface="+mn-lt"/>
                <a:cs typeface="+mn-lt"/>
              </a:rPr>
              <a:t>Nuestro </a:t>
            </a:r>
            <a:r>
              <a:rPr lang="en-US" b="1" err="1">
                <a:ea typeface="+mn-lt"/>
                <a:cs typeface="+mn-lt"/>
              </a:rPr>
              <a:t>enfoque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estudio</a:t>
            </a:r>
            <a:r>
              <a:rPr lang="en-US" b="1" dirty="0">
                <a:ea typeface="+mn-lt"/>
                <a:cs typeface="+mn-lt"/>
              </a:rPr>
              <a:t>: </a:t>
            </a:r>
            <a:r>
              <a:rPr lang="en-US" b="1" err="1">
                <a:ea typeface="+mn-lt"/>
                <a:cs typeface="+mn-lt"/>
              </a:rPr>
              <a:t>Exposición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Colosenses</a:t>
            </a:r>
            <a:r>
              <a:rPr lang="en-US" b="1" dirty="0">
                <a:ea typeface="+mn-lt"/>
                <a:cs typeface="+mn-lt"/>
              </a:rPr>
              <a:t> 1:9-11a. </a:t>
            </a:r>
            <a:endParaRPr lang="en-US" b="1"/>
          </a:p>
          <a:p>
            <a:r>
              <a:rPr lang="en-US" b="1" dirty="0">
                <a:ea typeface="+mn-lt"/>
                <a:cs typeface="+mn-lt"/>
              </a:rPr>
              <a:t>La </a:t>
            </a:r>
            <a:r>
              <a:rPr lang="en-US" b="1" dirty="0" err="1">
                <a:ea typeface="+mn-lt"/>
                <a:cs typeface="+mn-lt"/>
              </a:rPr>
              <a:t>tesis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nuestro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estudio</a:t>
            </a:r>
            <a:r>
              <a:rPr lang="en-US" b="1" dirty="0">
                <a:ea typeface="+mn-lt"/>
                <a:cs typeface="+mn-lt"/>
              </a:rPr>
              <a:t>: La </a:t>
            </a:r>
            <a:r>
              <a:rPr lang="en-US" b="1" dirty="0" err="1">
                <a:ea typeface="+mn-lt"/>
                <a:cs typeface="+mn-lt"/>
              </a:rPr>
              <a:t>oración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intercesora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debe</a:t>
            </a:r>
            <a:r>
              <a:rPr lang="en-US" b="1" dirty="0">
                <a:ea typeface="+mn-lt"/>
                <a:cs typeface="+mn-lt"/>
              </a:rPr>
              <a:t> ser un </a:t>
            </a:r>
            <a:r>
              <a:rPr lang="en-US" b="1" dirty="0" err="1">
                <a:ea typeface="+mn-lt"/>
                <a:cs typeface="+mn-lt"/>
              </a:rPr>
              <a:t>elemento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importante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en</a:t>
            </a:r>
            <a:r>
              <a:rPr lang="en-US" b="1" dirty="0">
                <a:ea typeface="+mn-lt"/>
                <a:cs typeface="+mn-lt"/>
              </a:rPr>
              <a:t> la </a:t>
            </a:r>
            <a:r>
              <a:rPr lang="en-US" b="1" dirty="0" err="1">
                <a:ea typeface="+mn-lt"/>
                <a:cs typeface="+mn-lt"/>
              </a:rPr>
              <a:t>vida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oración</a:t>
            </a:r>
            <a:r>
              <a:rPr lang="en-US" b="1" dirty="0">
                <a:ea typeface="+mn-lt"/>
                <a:cs typeface="+mn-lt"/>
              </a:rPr>
              <a:t> del </a:t>
            </a:r>
            <a:r>
              <a:rPr lang="en-US" b="1" dirty="0" err="1">
                <a:ea typeface="+mn-lt"/>
                <a:cs typeface="+mn-lt"/>
              </a:rPr>
              <a:t>cristiano</a:t>
            </a:r>
            <a:r>
              <a:rPr lang="en-US" b="1" dirty="0">
                <a:ea typeface="+mn-lt"/>
                <a:cs typeface="+mn-lt"/>
              </a:rPr>
              <a:t>. </a:t>
            </a:r>
            <a:endParaRPr lang="en-US" b="1"/>
          </a:p>
          <a:p>
            <a:r>
              <a:rPr lang="en-US" b="1" err="1">
                <a:ea typeface="+mn-lt"/>
                <a:cs typeface="+mn-lt"/>
              </a:rPr>
              <a:t>Colosenses</a:t>
            </a:r>
            <a:r>
              <a:rPr lang="en-US" b="1" dirty="0">
                <a:ea typeface="+mn-lt"/>
                <a:cs typeface="+mn-lt"/>
              </a:rPr>
              <a:t> 1:9-11a </a:t>
            </a:r>
            <a:r>
              <a:rPr lang="en-US" b="1" err="1">
                <a:ea typeface="+mn-lt"/>
                <a:cs typeface="+mn-lt"/>
              </a:rPr>
              <a:t>presenta</a:t>
            </a:r>
            <a:r>
              <a:rPr lang="en-US" b="1" dirty="0">
                <a:ea typeface="+mn-lt"/>
                <a:cs typeface="+mn-lt"/>
              </a:rPr>
              <a:t> un </a:t>
            </a:r>
            <a:r>
              <a:rPr lang="en-US" b="1" err="1">
                <a:ea typeface="+mn-lt"/>
                <a:cs typeface="+mn-lt"/>
              </a:rPr>
              <a:t>modelo</a:t>
            </a:r>
            <a:r>
              <a:rPr lang="en-US" b="1" dirty="0">
                <a:ea typeface="+mn-lt"/>
                <a:cs typeface="+mn-lt"/>
              </a:rPr>
              <a:t> de Pablo y Timoteo para </a:t>
            </a:r>
            <a:r>
              <a:rPr lang="en-US" b="1" err="1">
                <a:ea typeface="+mn-lt"/>
                <a:cs typeface="+mn-lt"/>
              </a:rPr>
              <a:t>uso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todo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cristiano</a:t>
            </a:r>
            <a:r>
              <a:rPr lang="en-US" b="1" dirty="0">
                <a:ea typeface="+mn-lt"/>
                <a:cs typeface="+mn-lt"/>
              </a:rPr>
              <a:t>. </a:t>
            </a:r>
            <a:endParaRPr lang="en-US" b="1"/>
          </a:p>
          <a:p>
            <a:r>
              <a:rPr lang="en-US" b="1" err="1">
                <a:ea typeface="+mn-lt"/>
                <a:cs typeface="+mn-lt"/>
              </a:rPr>
              <a:t>Colosenses</a:t>
            </a:r>
            <a:r>
              <a:rPr lang="en-US" b="1" dirty="0">
                <a:ea typeface="+mn-lt"/>
                <a:cs typeface="+mn-lt"/>
              </a:rPr>
              <a:t> 1:9-11b </a:t>
            </a:r>
            <a:r>
              <a:rPr lang="en-US" b="1" err="1">
                <a:ea typeface="+mn-lt"/>
                <a:cs typeface="+mn-lt"/>
              </a:rPr>
              <a:t>desarrolla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el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patrón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alrededor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los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elementos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primarios</a:t>
            </a:r>
            <a:r>
              <a:rPr lang="en-US" b="1" dirty="0">
                <a:ea typeface="+mn-lt"/>
                <a:cs typeface="+mn-lt"/>
              </a:rPr>
              <a:t> y </a:t>
            </a:r>
            <a:r>
              <a:rPr lang="en-US" b="1" err="1">
                <a:ea typeface="+mn-lt"/>
                <a:cs typeface="+mn-lt"/>
              </a:rPr>
              <a:t>secundarios</a:t>
            </a:r>
            <a:r>
              <a:rPr lang="en-US" b="1" dirty="0">
                <a:ea typeface="+mn-lt"/>
                <a:cs typeface="+mn-lt"/>
              </a:rPr>
              <a:t> de la </a:t>
            </a:r>
            <a:r>
              <a:rPr lang="en-US" b="1" err="1">
                <a:ea typeface="+mn-lt"/>
                <a:cs typeface="+mn-lt"/>
              </a:rPr>
              <a:t>única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frase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griega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en</a:t>
            </a:r>
            <a:r>
              <a:rPr lang="en-US" b="1" dirty="0">
                <a:ea typeface="+mn-lt"/>
                <a:cs typeface="+mn-lt"/>
              </a:rPr>
              <a:t> 1:9-20. </a:t>
            </a:r>
            <a:endParaRPr lang="en-US" b="1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65C49067-A40C-4881-A0C6-21B61255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494951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1524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6" y="853673"/>
            <a:ext cx="4269544" cy="5004794"/>
          </a:xfrm>
        </p:spPr>
        <p:txBody>
          <a:bodyPr>
            <a:normAutofit fontScale="90000"/>
          </a:bodyPr>
          <a:lstStyle/>
          <a:p>
            <a:pPr marL="1143000" indent="-1143000">
              <a:buAutoNum type="romanUcPeriod"/>
            </a:pPr>
            <a:r>
              <a:rPr lang="en-US" sz="6700" dirty="0">
                <a:ea typeface="+mj-lt"/>
                <a:cs typeface="+mj-lt"/>
              </a:rPr>
              <a:t>La </a:t>
            </a:r>
            <a:r>
              <a:rPr lang="en-US" sz="6700" dirty="0" err="1">
                <a:ea typeface="+mj-lt"/>
                <a:cs typeface="+mj-lt"/>
              </a:rPr>
              <a:t>oración</a:t>
            </a:r>
            <a:r>
              <a:rPr lang="en-US" sz="6700" dirty="0">
                <a:ea typeface="+mj-lt"/>
                <a:cs typeface="+mj-lt"/>
              </a:rPr>
              <a:t> </a:t>
            </a:r>
            <a:r>
              <a:rPr lang="en-US" sz="6700" dirty="0" err="1">
                <a:ea typeface="+mj-lt"/>
                <a:cs typeface="+mj-lt"/>
              </a:rPr>
              <a:t>intercesora</a:t>
            </a:r>
            <a:r>
              <a:rPr lang="en-US" sz="6700" dirty="0">
                <a:ea typeface="+mj-lt"/>
                <a:cs typeface="+mj-lt"/>
              </a:rPr>
              <a:t> es fundamental para la </a:t>
            </a:r>
            <a:r>
              <a:rPr lang="en-US" sz="6700" dirty="0" err="1">
                <a:ea typeface="+mj-lt"/>
                <a:cs typeface="+mj-lt"/>
              </a:rPr>
              <a:t>oración</a:t>
            </a:r>
            <a:r>
              <a:rPr lang="en-US" sz="6700" dirty="0">
                <a:ea typeface="+mj-lt"/>
                <a:cs typeface="+mj-lt"/>
              </a:rPr>
              <a:t>. v.9a 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err="1">
                <a:ea typeface="+mn-lt"/>
                <a:cs typeface="+mn-lt"/>
              </a:rPr>
              <a:t>Nota</a:t>
            </a:r>
            <a:r>
              <a:rPr lang="en-US" sz="3200" b="1" dirty="0">
                <a:ea typeface="+mn-lt"/>
                <a:cs typeface="+mn-lt"/>
              </a:rPr>
              <a:t>: </a:t>
            </a:r>
            <a:r>
              <a:rPr lang="en-US" sz="3200" b="1" err="1">
                <a:ea typeface="+mn-lt"/>
                <a:cs typeface="+mn-lt"/>
              </a:rPr>
              <a:t>una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frase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griega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en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los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versículos</a:t>
            </a:r>
            <a:r>
              <a:rPr lang="en-US" sz="3200" b="1" dirty="0">
                <a:ea typeface="+mn-lt"/>
                <a:cs typeface="+mn-lt"/>
              </a:rPr>
              <a:t> 9-20.</a:t>
            </a:r>
          </a:p>
          <a:p>
            <a:r>
              <a:rPr lang="en-US" sz="3200" b="1" dirty="0">
                <a:ea typeface="+mn-lt"/>
                <a:cs typeface="+mn-lt"/>
              </a:rPr>
              <a:t>El primer punto </a:t>
            </a:r>
            <a:r>
              <a:rPr lang="en-US" sz="3200" b="1" err="1">
                <a:ea typeface="+mn-lt"/>
                <a:cs typeface="+mn-lt"/>
              </a:rPr>
              <a:t>enfatiza</a:t>
            </a:r>
            <a:r>
              <a:rPr lang="en-US" sz="3200" b="1" dirty="0">
                <a:ea typeface="+mn-lt"/>
                <a:cs typeface="+mn-lt"/>
              </a:rPr>
              <a:t> la </a:t>
            </a:r>
            <a:r>
              <a:rPr lang="en-US" sz="3200" b="1" err="1">
                <a:ea typeface="+mn-lt"/>
                <a:cs typeface="+mn-lt"/>
              </a:rPr>
              <a:t>cláusula</a:t>
            </a:r>
            <a:r>
              <a:rPr lang="en-US" sz="3200" b="1" dirty="0">
                <a:ea typeface="+mn-lt"/>
                <a:cs typeface="+mn-lt"/>
              </a:rPr>
              <a:t> principal de </a:t>
            </a:r>
            <a:r>
              <a:rPr lang="en-US" sz="3200" b="1" err="1">
                <a:ea typeface="+mn-lt"/>
                <a:cs typeface="+mn-lt"/>
              </a:rPr>
              <a:t>esta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larga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frase</a:t>
            </a:r>
            <a:r>
              <a:rPr lang="en-US" sz="3200" b="1" dirty="0">
                <a:ea typeface="+mn-lt"/>
                <a:cs typeface="+mn-lt"/>
              </a:rPr>
              <a:t>::</a:t>
            </a:r>
            <a:endParaRPr lang="en-US" b="1" dirty="0"/>
          </a:p>
          <a:p>
            <a:r>
              <a:rPr lang="en-US" b="1" dirty="0" err="1">
                <a:ea typeface="+mn-lt"/>
                <a:cs typeface="+mn-lt"/>
              </a:rPr>
              <a:t>Ἡμεῖς</a:t>
            </a:r>
            <a:r>
              <a:rPr lang="en-US" b="1" dirty="0">
                <a:ea typeface="+mn-lt"/>
                <a:cs typeface="+mn-lt"/>
              </a:rPr>
              <a:t>...</a:t>
            </a:r>
            <a:r>
              <a:rPr lang="en-US" b="1" dirty="0" err="1">
                <a:ea typeface="+mn-lt"/>
                <a:cs typeface="+mn-lt"/>
              </a:rPr>
              <a:t>οὐ</a:t>
            </a:r>
            <a:r>
              <a:rPr lang="en-US" b="1" dirty="0">
                <a:ea typeface="+mn-lt"/>
                <a:cs typeface="+mn-lt"/>
              </a:rPr>
              <a:t> πα</a:t>
            </a:r>
            <a:r>
              <a:rPr lang="en-US" b="1" dirty="0" err="1">
                <a:ea typeface="+mn-lt"/>
                <a:cs typeface="+mn-lt"/>
              </a:rPr>
              <a:t>υόμεθ</a:t>
            </a:r>
            <a:r>
              <a:rPr lang="en-US" b="1" dirty="0">
                <a:ea typeface="+mn-lt"/>
                <a:cs typeface="+mn-lt"/>
              </a:rPr>
              <a:t>α ὑπ</a:t>
            </a:r>
            <a:r>
              <a:rPr lang="en-US" b="1" dirty="0" err="1">
                <a:ea typeface="+mn-lt"/>
                <a:cs typeface="+mn-lt"/>
              </a:rPr>
              <a:t>ὲρ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ὑμῶν</a:t>
            </a:r>
            <a:r>
              <a:rPr lang="en-US" b="1" dirty="0">
                <a:ea typeface="+mn-lt"/>
                <a:cs typeface="+mn-lt"/>
              </a:rPr>
              <a:t> π</a:t>
            </a:r>
            <a:r>
              <a:rPr lang="en-US" b="1" dirty="0" err="1">
                <a:ea typeface="+mn-lt"/>
                <a:cs typeface="+mn-lt"/>
              </a:rPr>
              <a:t>ροσευχόμενοι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baseline="30000" dirty="0">
                <a:ea typeface="+mn-lt"/>
                <a:cs typeface="+mn-lt"/>
                <a:hlinkClick r:id="rId3"/>
              </a:rPr>
              <a:t>* </a:t>
            </a:r>
            <a:r>
              <a:rPr lang="en-US" b="1" dirty="0">
                <a:ea typeface="+mn-lt"/>
                <a:cs typeface="+mn-lt"/>
              </a:rPr>
              <a:t>καὶ α</a:t>
            </a:r>
            <a:r>
              <a:rPr lang="en-US" b="1" dirty="0" err="1">
                <a:ea typeface="+mn-lt"/>
                <a:cs typeface="+mn-lt"/>
              </a:rPr>
              <a:t>ἰτούμενοι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err="1">
                <a:ea typeface="+mn-lt"/>
                <a:cs typeface="+mn-lt"/>
              </a:rPr>
              <a:t>Nosotros</a:t>
            </a:r>
            <a:r>
              <a:rPr lang="en-US" sz="3600" b="1" dirty="0">
                <a:ea typeface="+mn-lt"/>
                <a:cs typeface="+mn-lt"/>
              </a:rPr>
              <a:t>...</a:t>
            </a:r>
            <a:r>
              <a:rPr lang="en-US" sz="3600" b="1" err="1">
                <a:ea typeface="+mn-lt"/>
                <a:cs typeface="+mn-lt"/>
              </a:rPr>
              <a:t>seguimos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orando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por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ti</a:t>
            </a:r>
            <a:r>
              <a:rPr lang="en-US" sz="3600" b="1" dirty="0">
                <a:ea typeface="+mn-lt"/>
                <a:cs typeface="+mn-lt"/>
              </a:rPr>
              <a:t> y </a:t>
            </a:r>
            <a:r>
              <a:rPr lang="en-US" sz="3600" b="1" err="1">
                <a:ea typeface="+mn-lt"/>
                <a:cs typeface="+mn-lt"/>
              </a:rPr>
              <a:t>pidiendo</a:t>
            </a:r>
            <a:r>
              <a:rPr lang="en-US" sz="3600" b="1" dirty="0">
                <a:ea typeface="+mn-lt"/>
                <a:cs typeface="+mn-lt"/>
              </a:rPr>
              <a:t>... </a:t>
            </a:r>
          </a:p>
          <a:p>
            <a:r>
              <a:rPr lang="en-US" sz="3600" b="1" dirty="0">
                <a:ea typeface="+mn-lt"/>
                <a:cs typeface="+mn-lt"/>
              </a:rPr>
              <a:t>¿</a:t>
            </a:r>
            <a:r>
              <a:rPr lang="en-US" sz="3600" b="1" dirty="0" err="1">
                <a:ea typeface="+mn-lt"/>
                <a:cs typeface="+mn-lt"/>
              </a:rPr>
              <a:t>Qué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podemos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aprender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aquí</a:t>
            </a:r>
            <a:r>
              <a:rPr lang="en-US" sz="3600" b="1" dirty="0">
                <a:ea typeface="+mn-lt"/>
                <a:cs typeface="+mn-lt"/>
              </a:rPr>
              <a:t>?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12" y="924012"/>
            <a:ext cx="4609513" cy="5004794"/>
          </a:xfrm>
        </p:spPr>
        <p:txBody>
          <a:bodyPr>
            <a:normAutofit/>
          </a:bodyPr>
          <a:lstStyle/>
          <a:p>
            <a:r>
              <a:rPr lang="en-US" sz="6600" dirty="0">
                <a:ea typeface="+mj-lt"/>
                <a:cs typeface="+mj-lt"/>
              </a:rPr>
              <a:t>La </a:t>
            </a:r>
            <a:r>
              <a:rPr lang="en-US" sz="6600" dirty="0" err="1">
                <a:ea typeface="+mj-lt"/>
                <a:cs typeface="+mj-lt"/>
              </a:rPr>
              <a:t>oración</a:t>
            </a:r>
            <a:r>
              <a:rPr lang="en-US" sz="6600" dirty="0">
                <a:ea typeface="+mj-lt"/>
                <a:cs typeface="+mj-lt"/>
              </a:rPr>
              <a:t> </a:t>
            </a:r>
            <a:r>
              <a:rPr lang="en-US" sz="6600" dirty="0" err="1">
                <a:ea typeface="+mj-lt"/>
                <a:cs typeface="+mj-lt"/>
              </a:rPr>
              <a:t>intercesora</a:t>
            </a:r>
            <a:r>
              <a:rPr lang="en-US" sz="6600" dirty="0">
                <a:ea typeface="+mj-lt"/>
                <a:cs typeface="+mj-lt"/>
              </a:rPr>
              <a:t> es </a:t>
            </a:r>
            <a:r>
              <a:rPr lang="en-US" sz="6600" dirty="0" err="1">
                <a:ea typeface="+mj-lt"/>
                <a:cs typeface="+mj-lt"/>
              </a:rPr>
              <a:t>importante</a:t>
            </a:r>
            <a:r>
              <a:rPr lang="en-US" sz="6600" dirty="0">
                <a:ea typeface="+mj-lt"/>
                <a:cs typeface="+mj-lt"/>
              </a:rPr>
              <a:t>. </a:t>
            </a:r>
            <a:endParaRPr lang="en-US"/>
          </a:p>
          <a:p>
            <a:endParaRPr lang="en-US"/>
          </a:p>
          <a:p>
            <a:r>
              <a:rPr lang="en-US" sz="6600" dirty="0">
                <a:ea typeface="+mj-lt"/>
                <a:cs typeface="+mj-lt"/>
              </a:rPr>
              <a:t>Debe ser continuo.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Ἡμεῖς</a:t>
            </a:r>
            <a:r>
              <a:rPr lang="en-US" b="1" dirty="0">
                <a:ea typeface="+mn-lt"/>
                <a:cs typeface="+mn-lt"/>
              </a:rPr>
              <a:t>...</a:t>
            </a:r>
            <a:r>
              <a:rPr lang="en-US" b="1" dirty="0" err="1">
                <a:ea typeface="+mn-lt"/>
                <a:cs typeface="+mn-lt"/>
              </a:rPr>
              <a:t>οὐ</a:t>
            </a:r>
            <a:r>
              <a:rPr lang="en-US" b="1" dirty="0">
                <a:ea typeface="+mn-lt"/>
                <a:cs typeface="+mn-lt"/>
              </a:rPr>
              <a:t> πα</a:t>
            </a:r>
            <a:r>
              <a:rPr lang="en-US" b="1" dirty="0" err="1">
                <a:ea typeface="+mn-lt"/>
                <a:cs typeface="+mn-lt"/>
              </a:rPr>
              <a:t>υόμεθ</a:t>
            </a:r>
            <a:r>
              <a:rPr lang="en-US" b="1" dirty="0">
                <a:ea typeface="+mn-lt"/>
                <a:cs typeface="+mn-lt"/>
              </a:rPr>
              <a:t>α ὑπ</a:t>
            </a:r>
            <a:r>
              <a:rPr lang="en-US" b="1" dirty="0" err="1">
                <a:ea typeface="+mn-lt"/>
                <a:cs typeface="+mn-lt"/>
              </a:rPr>
              <a:t>ὲρ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ὑμῶν</a:t>
            </a:r>
            <a:r>
              <a:rPr lang="en-US" b="1" dirty="0">
                <a:ea typeface="+mn-lt"/>
                <a:cs typeface="+mn-lt"/>
              </a:rPr>
              <a:t> π</a:t>
            </a:r>
            <a:r>
              <a:rPr lang="en-US" b="1" dirty="0" err="1">
                <a:ea typeface="+mn-lt"/>
                <a:cs typeface="+mn-lt"/>
              </a:rPr>
              <a:t>ροσευχόμενοι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baseline="30000" dirty="0">
                <a:ea typeface="+mn-lt"/>
                <a:cs typeface="+mn-lt"/>
                <a:hlinkClick r:id="rId3"/>
              </a:rPr>
              <a:t>* </a:t>
            </a:r>
            <a:r>
              <a:rPr lang="en-US" b="1" dirty="0">
                <a:ea typeface="+mn-lt"/>
                <a:cs typeface="+mn-lt"/>
              </a:rPr>
              <a:t>καὶ α</a:t>
            </a:r>
            <a:r>
              <a:rPr lang="en-US" b="1" dirty="0" err="1">
                <a:ea typeface="+mn-lt"/>
                <a:cs typeface="+mn-lt"/>
              </a:rPr>
              <a:t>ἰτούμενοι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err="1">
                <a:ea typeface="+mn-lt"/>
                <a:cs typeface="+mn-lt"/>
              </a:rPr>
              <a:t>Nosotros</a:t>
            </a:r>
            <a:r>
              <a:rPr lang="en-US" sz="3600" b="1" dirty="0">
                <a:ea typeface="+mn-lt"/>
                <a:cs typeface="+mn-lt"/>
              </a:rPr>
              <a:t>...</a:t>
            </a:r>
            <a:r>
              <a:rPr lang="en-US" sz="3600" b="1" err="1">
                <a:ea typeface="+mn-lt"/>
                <a:cs typeface="+mn-lt"/>
              </a:rPr>
              <a:t>seguimos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orando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por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ti</a:t>
            </a:r>
            <a:r>
              <a:rPr lang="en-US" sz="3600" b="1" dirty="0">
                <a:ea typeface="+mn-lt"/>
                <a:cs typeface="+mn-lt"/>
              </a:rPr>
              <a:t> y </a:t>
            </a:r>
            <a:r>
              <a:rPr lang="en-US" sz="3600" b="1" err="1">
                <a:ea typeface="+mn-lt"/>
                <a:cs typeface="+mn-lt"/>
              </a:rPr>
              <a:t>pidiendo</a:t>
            </a:r>
            <a:r>
              <a:rPr lang="en-US" sz="3600" b="1" dirty="0">
                <a:ea typeface="+mn-lt"/>
                <a:cs typeface="+mn-lt"/>
              </a:rPr>
              <a:t>... </a:t>
            </a:r>
          </a:p>
          <a:p>
            <a:r>
              <a:rPr lang="en-US" sz="3600" b="1" dirty="0">
                <a:ea typeface="+mn-lt"/>
                <a:cs typeface="+mn-lt"/>
              </a:rPr>
              <a:t>¿</a:t>
            </a:r>
            <a:r>
              <a:rPr lang="en-US" sz="3600" b="1" dirty="0" err="1">
                <a:ea typeface="+mn-lt"/>
                <a:cs typeface="+mn-lt"/>
              </a:rPr>
              <a:t>Qué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podemos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aprender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aquí</a:t>
            </a:r>
            <a:r>
              <a:rPr lang="en-US" sz="3600" b="1" dirty="0">
                <a:ea typeface="+mn-lt"/>
                <a:cs typeface="+mn-lt"/>
              </a:rPr>
              <a:t>? </a:t>
            </a:r>
            <a:endParaRPr lang="en-US" b="1"/>
          </a:p>
          <a:p>
            <a:pPr lvl="1"/>
            <a:r>
              <a:rPr lang="en-US" sz="3200" b="1" dirty="0">
                <a:ea typeface="+mn-lt"/>
                <a:cs typeface="+mn-lt"/>
              </a:rPr>
              <a:t>Esto es </a:t>
            </a:r>
            <a:r>
              <a:rPr lang="en-US" sz="3200" b="1" err="1">
                <a:ea typeface="+mn-lt"/>
                <a:cs typeface="+mn-lt"/>
              </a:rPr>
              <a:t>muy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esencial</a:t>
            </a:r>
            <a:r>
              <a:rPr lang="en-US" sz="3200" b="1" dirty="0">
                <a:ea typeface="+mn-lt"/>
                <a:cs typeface="+mn-lt"/>
              </a:rPr>
              <a:t> para </a:t>
            </a:r>
            <a:r>
              <a:rPr lang="en-US" sz="3200" b="1" err="1">
                <a:ea typeface="+mn-lt"/>
                <a:cs typeface="+mn-lt"/>
              </a:rPr>
              <a:t>nuestra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vida</a:t>
            </a:r>
            <a:r>
              <a:rPr lang="en-US" sz="3200" b="1" dirty="0">
                <a:ea typeface="+mn-lt"/>
                <a:cs typeface="+mn-lt"/>
              </a:rPr>
              <a:t> de </a:t>
            </a:r>
            <a:r>
              <a:rPr lang="en-US" sz="3200" b="1" err="1">
                <a:ea typeface="+mn-lt"/>
                <a:cs typeface="+mn-lt"/>
              </a:rPr>
              <a:t>oración</a:t>
            </a:r>
            <a:r>
              <a:rPr lang="en-US" sz="3200" b="1" dirty="0">
                <a:ea typeface="+mn-lt"/>
                <a:cs typeface="+mn-lt"/>
              </a:rPr>
              <a:t>. </a:t>
            </a:r>
            <a:endParaRPr lang="en-US" b="1"/>
          </a:p>
          <a:p>
            <a:pPr lvl="1"/>
            <a:r>
              <a:rPr lang="en-US" sz="3200" b="1" dirty="0">
                <a:ea typeface="+mn-lt"/>
                <a:cs typeface="+mn-lt"/>
              </a:rPr>
              <a:t>Debe ser </a:t>
            </a:r>
            <a:r>
              <a:rPr lang="en-US" sz="3200" b="1" err="1">
                <a:ea typeface="+mn-lt"/>
                <a:cs typeface="+mn-lt"/>
              </a:rPr>
              <a:t>una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parte</a:t>
            </a:r>
            <a:r>
              <a:rPr lang="en-US" sz="3200" b="1" dirty="0">
                <a:ea typeface="+mn-lt"/>
                <a:cs typeface="+mn-lt"/>
              </a:rPr>
              <a:t> integral de </a:t>
            </a:r>
            <a:r>
              <a:rPr lang="en-US" sz="3200" b="1" err="1">
                <a:ea typeface="+mn-lt"/>
                <a:cs typeface="+mn-lt"/>
              </a:rPr>
              <a:t>nuestra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oración</a:t>
            </a:r>
            <a:r>
              <a:rPr lang="en-US" sz="3200" b="1" dirty="0">
                <a:ea typeface="+mn-lt"/>
                <a:cs typeface="+mn-lt"/>
              </a:rPr>
              <a:t>.</a:t>
            </a:r>
            <a:endParaRPr lang="en-US" sz="32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700" dirty="0">
                <a:ea typeface="+mj-lt"/>
                <a:cs typeface="+mj-lt"/>
              </a:rPr>
              <a:t>II. </a:t>
            </a:r>
            <a:r>
              <a:rPr lang="en-US" sz="6700" dirty="0" err="1">
                <a:ea typeface="+mj-lt"/>
                <a:cs typeface="+mj-lt"/>
              </a:rPr>
              <a:t>Contenido</a:t>
            </a:r>
            <a:r>
              <a:rPr lang="en-US" sz="6700" dirty="0">
                <a:ea typeface="+mj-lt"/>
                <a:cs typeface="+mj-lt"/>
              </a:rPr>
              <a:t> de la </a:t>
            </a:r>
            <a:r>
              <a:rPr lang="en-US" sz="6700" dirty="0" err="1">
                <a:ea typeface="+mj-lt"/>
                <a:cs typeface="+mj-lt"/>
              </a:rPr>
              <a:t>oración</a:t>
            </a:r>
            <a:r>
              <a:rPr lang="en-US" sz="6700" dirty="0">
                <a:ea typeface="+mj-lt"/>
                <a:cs typeface="+mj-lt"/>
              </a:rPr>
              <a:t> </a:t>
            </a:r>
            <a:r>
              <a:rPr lang="en-US" sz="6700" dirty="0" err="1">
                <a:ea typeface="+mj-lt"/>
                <a:cs typeface="+mj-lt"/>
              </a:rPr>
              <a:t>intercesora</a:t>
            </a:r>
            <a:r>
              <a:rPr lang="en-US" sz="6700" dirty="0">
                <a:ea typeface="+mj-lt"/>
                <a:cs typeface="+mj-lt"/>
              </a:rPr>
              <a:t>. </a:t>
            </a:r>
            <a:endParaRPr lang="en-US"/>
          </a:p>
          <a:p>
            <a:r>
              <a:rPr lang="en-US" sz="6700" dirty="0">
                <a:ea typeface="+mj-lt"/>
                <a:cs typeface="+mj-lt"/>
              </a:rPr>
              <a:t>vv. 9b-11a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b="1" dirty="0" err="1">
                <a:ea typeface="+mn-lt"/>
                <a:cs typeface="+mn-lt"/>
              </a:rPr>
              <a:t>ἵν</a:t>
            </a:r>
            <a:r>
              <a:rPr lang="en-US" b="1" dirty="0">
                <a:ea typeface="+mn-lt"/>
                <a:cs typeface="+mn-lt"/>
              </a:rPr>
              <a:t>α π</a:t>
            </a:r>
            <a:r>
              <a:rPr lang="en-US" b="1" dirty="0" err="1">
                <a:ea typeface="+mn-lt"/>
                <a:cs typeface="+mn-lt"/>
              </a:rPr>
              <a:t>ληρωθῆτε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τὴν</a:t>
            </a:r>
            <a:r>
              <a:rPr lang="en-US" b="1" dirty="0">
                <a:ea typeface="+mn-lt"/>
                <a:cs typeface="+mn-lt"/>
              </a:rPr>
              <a:t> ἐπ</a:t>
            </a:r>
            <a:r>
              <a:rPr lang="en-US" b="1" dirty="0" err="1">
                <a:ea typeface="+mn-lt"/>
                <a:cs typeface="+mn-lt"/>
              </a:rPr>
              <a:t>ίγνωσιν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τοῦ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θελήμ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τος</a:t>
            </a:r>
            <a:r>
              <a:rPr lang="en-US" b="1" dirty="0">
                <a:ea typeface="+mn-lt"/>
                <a:cs typeface="+mn-lt"/>
              </a:rPr>
              <a:t> α</a:t>
            </a:r>
            <a:r>
              <a:rPr lang="en-US" b="1" dirty="0" err="1">
                <a:ea typeface="+mn-lt"/>
                <a:cs typeface="+mn-lt"/>
              </a:rPr>
              <a:t>ὐτοῦ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ἐν</a:t>
            </a:r>
            <a:r>
              <a:rPr lang="en-US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="1" dirty="0">
                <a:ea typeface="+mn-lt"/>
                <a:cs typeface="+mn-lt"/>
              </a:rPr>
              <a:t> π</a:t>
            </a:r>
            <a:r>
              <a:rPr lang="en-US" b="1" dirty="0" err="1">
                <a:ea typeface="+mn-lt"/>
                <a:cs typeface="+mn-lt"/>
              </a:rPr>
              <a:t>άσῃ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σοφίᾳ</a:t>
            </a:r>
            <a:r>
              <a:rPr lang="en-US" b="1" dirty="0">
                <a:ea typeface="+mn-lt"/>
                <a:cs typeface="+mn-lt"/>
              </a:rPr>
              <a:t> καὶ </a:t>
            </a:r>
            <a:r>
              <a:rPr lang="en-US" b="1" dirty="0" err="1">
                <a:ea typeface="+mn-lt"/>
                <a:cs typeface="+mn-lt"/>
              </a:rPr>
              <a:t>συνέσει</a:t>
            </a:r>
            <a:r>
              <a:rPr lang="en-US" b="1" dirty="0">
                <a:ea typeface="+mn-lt"/>
                <a:cs typeface="+mn-lt"/>
              </a:rPr>
              <a:t> π</a:t>
            </a:r>
            <a:r>
              <a:rPr lang="en-US" b="1" dirty="0" err="1">
                <a:ea typeface="+mn-lt"/>
                <a:cs typeface="+mn-lt"/>
              </a:rPr>
              <a:t>νευμ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τικῇ</a:t>
            </a:r>
            <a:r>
              <a:rPr lang="en-US" b="1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10 </a:t>
            </a:r>
            <a:r>
              <a:rPr lang="en-US" dirty="0">
                <a:ea typeface="+mn-lt"/>
                <a:cs typeface="+mn-lt"/>
              </a:rPr>
              <a:t>π</a:t>
            </a:r>
            <a:r>
              <a:rPr lang="en-US" dirty="0" err="1">
                <a:ea typeface="+mn-lt"/>
                <a:cs typeface="+mn-lt"/>
              </a:rPr>
              <a:t>ερι</a:t>
            </a:r>
            <a:r>
              <a:rPr lang="en-US" dirty="0">
                <a:ea typeface="+mn-lt"/>
                <a:cs typeface="+mn-lt"/>
              </a:rPr>
              <a:t>πα</a:t>
            </a:r>
            <a:r>
              <a:rPr lang="en-US" dirty="0" err="1">
                <a:ea typeface="+mn-lt"/>
                <a:cs typeface="+mn-lt"/>
              </a:rPr>
              <a:t>τῆσ</a:t>
            </a:r>
            <a:r>
              <a:rPr lang="en-US" dirty="0">
                <a:ea typeface="+mn-lt"/>
                <a:cs typeface="+mn-lt"/>
              </a:rPr>
              <a:t>αι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ἀξίως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κυρίου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</a:t>
            </a:r>
            <a:r>
              <a:rPr lang="en-US" dirty="0" err="1">
                <a:ea typeface="+mn-lt"/>
                <a:cs typeface="+mn-lt"/>
              </a:rPr>
              <a:t>ἀρεσκεί</a:t>
            </a:r>
            <a:r>
              <a:rPr lang="en-US" dirty="0">
                <a:ea typeface="+mn-lt"/>
                <a:cs typeface="+mn-lt"/>
              </a:rPr>
              <a:t>αν, </a:t>
            </a:r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dirty="0" err="1">
                <a:ea typeface="+mn-lt"/>
                <a:cs typeface="+mn-lt"/>
              </a:rPr>
              <a:t>ντὶ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ἔργῳ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ἀγ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θῷ</a:t>
            </a:r>
            <a:r>
              <a:rPr lang="en-US" dirty="0">
                <a:ea typeface="+mn-lt"/>
                <a:cs typeface="+mn-lt"/>
              </a:rPr>
              <a:t> καρπ</a:t>
            </a:r>
            <a:r>
              <a:rPr lang="en-US" dirty="0" err="1">
                <a:ea typeface="+mn-lt"/>
                <a:cs typeface="+mn-lt"/>
              </a:rPr>
              <a:t>οφοροῦντες</a:t>
            </a:r>
            <a:r>
              <a:rPr lang="en-US" dirty="0">
                <a:ea typeface="+mn-lt"/>
                <a:cs typeface="+mn-lt"/>
              </a:rPr>
              <a:t> καὶ   α</a:t>
            </a:r>
            <a:r>
              <a:rPr lang="en-US" dirty="0" err="1">
                <a:ea typeface="+mn-lt"/>
                <a:cs typeface="+mn-lt"/>
              </a:rPr>
              <a:t>ὐξ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νόμενοι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τῇ</a:t>
            </a:r>
            <a:r>
              <a:rPr lang="en-US" dirty="0">
                <a:ea typeface="+mn-lt"/>
                <a:cs typeface="+mn-lt"/>
              </a:rPr>
              <a:t> ἐπ</a:t>
            </a:r>
            <a:r>
              <a:rPr lang="en-US" dirty="0" err="1">
                <a:ea typeface="+mn-lt"/>
                <a:cs typeface="+mn-lt"/>
              </a:rPr>
              <a:t>ιγνώσει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θεοῦ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άσῃ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δυνάμει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μούμενοι</a:t>
            </a:r>
            <a:r>
              <a:rPr lang="en-US" dirty="0">
                <a:ea typeface="+mn-lt"/>
                <a:cs typeface="+mn-lt"/>
              </a:rPr>
              <a:t> κα</a:t>
            </a:r>
            <a:r>
              <a:rPr lang="en-US" dirty="0" err="1">
                <a:ea typeface="+mn-lt"/>
                <a:cs typeface="+mn-lt"/>
              </a:rPr>
              <a:t>τὰ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κράτος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τῆς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δόξης</a:t>
            </a:r>
            <a:r>
              <a:rPr lang="en-US" dirty="0">
                <a:ea typeface="+mn-lt"/>
                <a:cs typeface="+mn-lt"/>
              </a:rPr>
              <a:t> α</a:t>
            </a:r>
            <a:r>
              <a:rPr lang="en-US" dirty="0" err="1">
                <a:ea typeface="+mn-lt"/>
                <a:cs typeface="+mn-lt"/>
              </a:rPr>
              <a:t>ὐτοῦ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ὑπ</a:t>
            </a:r>
            <a:r>
              <a:rPr lang="en-US" dirty="0" err="1">
                <a:ea typeface="+mn-lt"/>
                <a:cs typeface="+mn-lt"/>
              </a:rPr>
              <a:t>ομονὴν</a:t>
            </a:r>
            <a:r>
              <a:rPr lang="en-US" dirty="0">
                <a:ea typeface="+mn-lt"/>
                <a:cs typeface="+mn-lt"/>
              </a:rPr>
              <a:t> καὶ μα</a:t>
            </a:r>
            <a:r>
              <a:rPr lang="en-US" dirty="0" err="1">
                <a:ea typeface="+mn-lt"/>
                <a:cs typeface="+mn-lt"/>
              </a:rPr>
              <a:t>κροθυμί</a:t>
            </a:r>
            <a:r>
              <a:rPr lang="en-US" dirty="0">
                <a:ea typeface="+mn-lt"/>
                <a:cs typeface="+mn-lt"/>
              </a:rPr>
              <a:t>αν</a:t>
            </a:r>
            <a:endParaRPr lang="en-US" b="1">
              <a:ea typeface="+mn-lt"/>
              <a:cs typeface="+mn-lt"/>
            </a:endParaRPr>
          </a:p>
          <a:p>
            <a:r>
              <a:rPr lang="en-US" sz="3500" b="1" dirty="0">
                <a:ea typeface="+mn-lt"/>
                <a:cs typeface="+mn-lt"/>
              </a:rPr>
              <a:t>Para que </a:t>
            </a:r>
            <a:r>
              <a:rPr lang="en-US" sz="3500" b="1" err="1">
                <a:ea typeface="+mn-lt"/>
                <a:cs typeface="+mn-lt"/>
              </a:rPr>
              <a:t>seáis</a:t>
            </a:r>
            <a:r>
              <a:rPr lang="en-US" sz="3500" b="1" dirty="0">
                <a:ea typeface="+mn-lt"/>
                <a:cs typeface="+mn-lt"/>
              </a:rPr>
              <a:t> </a:t>
            </a:r>
            <a:r>
              <a:rPr lang="en-US" sz="3500" b="1" err="1">
                <a:ea typeface="+mn-lt"/>
                <a:cs typeface="+mn-lt"/>
              </a:rPr>
              <a:t>llenos</a:t>
            </a:r>
            <a:r>
              <a:rPr lang="en-US" sz="3500" b="1" dirty="0">
                <a:ea typeface="+mn-lt"/>
                <a:cs typeface="+mn-lt"/>
              </a:rPr>
              <a:t> del </a:t>
            </a:r>
            <a:r>
              <a:rPr lang="en-US" sz="3500" b="1" err="1">
                <a:ea typeface="+mn-lt"/>
                <a:cs typeface="+mn-lt"/>
              </a:rPr>
              <a:t>conocimiento</a:t>
            </a:r>
            <a:r>
              <a:rPr lang="en-US" sz="3500" b="1" dirty="0">
                <a:ea typeface="+mn-lt"/>
                <a:cs typeface="+mn-lt"/>
              </a:rPr>
              <a:t> de la </a:t>
            </a:r>
            <a:r>
              <a:rPr lang="en-US" sz="3500" b="1" err="1">
                <a:ea typeface="+mn-lt"/>
                <a:cs typeface="+mn-lt"/>
              </a:rPr>
              <a:t>voluntad</a:t>
            </a:r>
            <a:r>
              <a:rPr lang="en-US" sz="3500" b="1" dirty="0">
                <a:ea typeface="+mn-lt"/>
                <a:cs typeface="+mn-lt"/>
              </a:rPr>
              <a:t> de Dios </a:t>
            </a:r>
            <a:r>
              <a:rPr lang="en-US" sz="3500" b="1" err="1">
                <a:ea typeface="+mn-lt"/>
                <a:cs typeface="+mn-lt"/>
              </a:rPr>
              <a:t>en</a:t>
            </a:r>
            <a:r>
              <a:rPr lang="en-US" sz="3500" b="1" dirty="0">
                <a:ea typeface="+mn-lt"/>
                <a:cs typeface="+mn-lt"/>
              </a:rPr>
              <a:t> </a:t>
            </a:r>
            <a:r>
              <a:rPr lang="en-US" sz="3500" b="1" err="1">
                <a:ea typeface="+mn-lt"/>
                <a:cs typeface="+mn-lt"/>
              </a:rPr>
              <a:t>toda</a:t>
            </a:r>
            <a:r>
              <a:rPr lang="en-US" sz="3500" b="1" dirty="0">
                <a:ea typeface="+mn-lt"/>
                <a:cs typeface="+mn-lt"/>
              </a:rPr>
              <a:t> </a:t>
            </a:r>
            <a:r>
              <a:rPr lang="en-US" sz="3500" b="1" err="1">
                <a:ea typeface="+mn-lt"/>
                <a:cs typeface="+mn-lt"/>
              </a:rPr>
              <a:t>sabiduría</a:t>
            </a:r>
            <a:r>
              <a:rPr lang="en-US" sz="3500" b="1" dirty="0">
                <a:ea typeface="+mn-lt"/>
                <a:cs typeface="+mn-lt"/>
              </a:rPr>
              <a:t> y </a:t>
            </a:r>
            <a:r>
              <a:rPr lang="en-US" sz="3500" b="1" err="1">
                <a:ea typeface="+mn-lt"/>
                <a:cs typeface="+mn-lt"/>
              </a:rPr>
              <a:t>entendimiento</a:t>
            </a:r>
            <a:r>
              <a:rPr lang="en-US" sz="3500" b="1" dirty="0">
                <a:ea typeface="+mn-lt"/>
                <a:cs typeface="+mn-lt"/>
              </a:rPr>
              <a:t> </a:t>
            </a:r>
            <a:r>
              <a:rPr lang="en-US" sz="3500" b="1" err="1">
                <a:ea typeface="+mn-lt"/>
                <a:cs typeface="+mn-lt"/>
              </a:rPr>
              <a:t>espiritual</a:t>
            </a:r>
            <a:r>
              <a:rPr lang="en-US" sz="3500" b="1" dirty="0">
                <a:ea typeface="+mn-lt"/>
                <a:cs typeface="+mn-lt"/>
              </a:rPr>
              <a:t>..</a:t>
            </a:r>
            <a:r>
              <a:rPr lang="en-US" sz="3600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b="1" dirty="0">
                <a:ea typeface="+mj-lt"/>
                <a:cs typeface="+mj-lt"/>
              </a:rPr>
              <a:t>Consulta principal para </a:t>
            </a:r>
            <a:r>
              <a:rPr lang="en-US" sz="6700" b="1" dirty="0" err="1">
                <a:ea typeface="+mj-lt"/>
                <a:cs typeface="+mj-lt"/>
              </a:rPr>
              <a:t>el</a:t>
            </a:r>
            <a:r>
              <a:rPr lang="en-US" sz="6700" b="1" dirty="0">
                <a:ea typeface="+mj-lt"/>
                <a:cs typeface="+mj-lt"/>
              </a:rPr>
              <a:t> </a:t>
            </a:r>
            <a:r>
              <a:rPr lang="en-US" sz="6700" b="1" dirty="0" err="1">
                <a:ea typeface="+mj-lt"/>
                <a:cs typeface="+mj-lt"/>
              </a:rPr>
              <a:t>llenado</a:t>
            </a:r>
            <a:r>
              <a:rPr lang="en-US" sz="6700" b="1" dirty="0">
                <a:ea typeface="+mj-lt"/>
                <a:cs typeface="+mj-lt"/>
              </a:rPr>
              <a:t> </a:t>
            </a:r>
            <a:r>
              <a:rPr lang="en-US" sz="6700" b="1" dirty="0" err="1">
                <a:ea typeface="+mj-lt"/>
                <a:cs typeface="+mj-lt"/>
              </a:rPr>
              <a:t>divino</a:t>
            </a:r>
            <a:r>
              <a:rPr lang="en-US" sz="6700" b="1" dirty="0">
                <a:ea typeface="+mj-lt"/>
                <a:cs typeface="+mj-lt"/>
              </a:rPr>
              <a:t>: 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b="1" dirty="0" err="1">
                <a:ea typeface="+mn-lt"/>
                <a:cs typeface="+mn-lt"/>
              </a:rPr>
              <a:t>ἵν</a:t>
            </a:r>
            <a:r>
              <a:rPr lang="en-US" b="1" dirty="0">
                <a:ea typeface="+mn-lt"/>
                <a:cs typeface="+mn-lt"/>
              </a:rPr>
              <a:t>α π</a:t>
            </a:r>
            <a:r>
              <a:rPr lang="en-US" b="1" dirty="0" err="1">
                <a:ea typeface="+mn-lt"/>
                <a:cs typeface="+mn-lt"/>
              </a:rPr>
              <a:t>ληρωθῆτε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τὴν</a:t>
            </a:r>
            <a:r>
              <a:rPr lang="en-US" b="1" dirty="0">
                <a:ea typeface="+mn-lt"/>
                <a:cs typeface="+mn-lt"/>
              </a:rPr>
              <a:t> ἐπ</a:t>
            </a:r>
            <a:r>
              <a:rPr lang="en-US" b="1" dirty="0" err="1">
                <a:ea typeface="+mn-lt"/>
                <a:cs typeface="+mn-lt"/>
              </a:rPr>
              <a:t>ίγνωσιν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τοῦ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θελήμ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τος</a:t>
            </a:r>
            <a:r>
              <a:rPr lang="en-US" b="1" dirty="0">
                <a:ea typeface="+mn-lt"/>
                <a:cs typeface="+mn-lt"/>
              </a:rPr>
              <a:t> α</a:t>
            </a:r>
            <a:r>
              <a:rPr lang="en-US" b="1" dirty="0" err="1">
                <a:ea typeface="+mn-lt"/>
                <a:cs typeface="+mn-lt"/>
              </a:rPr>
              <a:t>ὐτοῦ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ἐν</a:t>
            </a:r>
            <a:r>
              <a:rPr lang="en-US" b="1" dirty="0">
                <a:ea typeface="+mn-lt"/>
                <a:cs typeface="+mn-lt"/>
              </a:rPr>
              <a:t> π</a:t>
            </a:r>
            <a:r>
              <a:rPr lang="en-US" b="1" dirty="0" err="1">
                <a:ea typeface="+mn-lt"/>
                <a:cs typeface="+mn-lt"/>
              </a:rPr>
              <a:t>άσῃ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σοφίᾳ</a:t>
            </a:r>
            <a:r>
              <a:rPr lang="en-US" b="1" dirty="0">
                <a:ea typeface="+mn-lt"/>
                <a:cs typeface="+mn-lt"/>
              </a:rPr>
              <a:t> καὶ </a:t>
            </a:r>
            <a:r>
              <a:rPr lang="en-US" b="1" dirty="0" err="1">
                <a:ea typeface="+mn-lt"/>
                <a:cs typeface="+mn-lt"/>
              </a:rPr>
              <a:t>συνέσει</a:t>
            </a:r>
            <a:r>
              <a:rPr lang="en-US" b="1" dirty="0">
                <a:ea typeface="+mn-lt"/>
                <a:cs typeface="+mn-lt"/>
              </a:rPr>
              <a:t> π</a:t>
            </a:r>
            <a:r>
              <a:rPr lang="en-US" b="1" dirty="0" err="1">
                <a:ea typeface="+mn-lt"/>
                <a:cs typeface="+mn-lt"/>
              </a:rPr>
              <a:t>νευμ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τικῇ</a:t>
            </a:r>
            <a:r>
              <a:rPr lang="en-US" b="1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10 </a:t>
            </a:r>
            <a:r>
              <a:rPr lang="en-US" dirty="0">
                <a:ea typeface="+mn-lt"/>
                <a:cs typeface="+mn-lt"/>
              </a:rPr>
              <a:t>π</a:t>
            </a:r>
            <a:r>
              <a:rPr lang="en-US" dirty="0" err="1">
                <a:ea typeface="+mn-lt"/>
                <a:cs typeface="+mn-lt"/>
              </a:rPr>
              <a:t>ερι</a:t>
            </a:r>
            <a:r>
              <a:rPr lang="en-US" dirty="0">
                <a:ea typeface="+mn-lt"/>
                <a:cs typeface="+mn-lt"/>
              </a:rPr>
              <a:t>πα</a:t>
            </a:r>
            <a:r>
              <a:rPr lang="en-US" dirty="0" err="1">
                <a:ea typeface="+mn-lt"/>
                <a:cs typeface="+mn-lt"/>
              </a:rPr>
              <a:t>τῆσ</a:t>
            </a:r>
            <a:r>
              <a:rPr lang="en-US" dirty="0">
                <a:ea typeface="+mn-lt"/>
                <a:cs typeface="+mn-lt"/>
              </a:rPr>
              <a:t>αι </a:t>
            </a:r>
            <a:r>
              <a:rPr lang="en-US" dirty="0" err="1">
                <a:ea typeface="+mn-lt"/>
                <a:cs typeface="+mn-lt"/>
              </a:rPr>
              <a:t>ἀξίως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κυρίου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</a:t>
            </a:r>
            <a:r>
              <a:rPr lang="en-US" dirty="0" err="1">
                <a:ea typeface="+mn-lt"/>
                <a:cs typeface="+mn-lt"/>
              </a:rPr>
              <a:t>ἀρεσκεί</a:t>
            </a:r>
            <a:r>
              <a:rPr lang="en-US" dirty="0">
                <a:ea typeface="+mn-lt"/>
                <a:cs typeface="+mn-lt"/>
              </a:rPr>
              <a:t>αν, </a:t>
            </a:r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dirty="0" err="1">
                <a:ea typeface="+mn-lt"/>
                <a:cs typeface="+mn-lt"/>
              </a:rPr>
              <a:t>ντὶ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ἔργῳ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ἀγ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θῷ</a:t>
            </a:r>
            <a:r>
              <a:rPr lang="en-US" dirty="0">
                <a:ea typeface="+mn-lt"/>
                <a:cs typeface="+mn-lt"/>
              </a:rPr>
              <a:t> καρπ</a:t>
            </a:r>
            <a:r>
              <a:rPr lang="en-US" dirty="0" err="1">
                <a:ea typeface="+mn-lt"/>
                <a:cs typeface="+mn-lt"/>
              </a:rPr>
              <a:t>οφοροῦντες</a:t>
            </a:r>
            <a:r>
              <a:rPr lang="en-US" dirty="0">
                <a:ea typeface="+mn-lt"/>
                <a:cs typeface="+mn-lt"/>
              </a:rPr>
              <a:t> καὶ  α</a:t>
            </a:r>
            <a:r>
              <a:rPr lang="en-US" dirty="0" err="1">
                <a:ea typeface="+mn-lt"/>
                <a:cs typeface="+mn-lt"/>
              </a:rPr>
              <a:t>ὐξ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νόμενοι</a:t>
            </a:r>
            <a:r>
              <a:rPr lang="en-US" dirty="0">
                <a:ea typeface="+mn-lt"/>
                <a:cs typeface="+mn-lt"/>
              </a:rPr>
              <a:t>  </a:t>
            </a:r>
            <a:r>
              <a:rPr lang="en-US" dirty="0" err="1">
                <a:ea typeface="+mn-lt"/>
                <a:cs typeface="+mn-lt"/>
              </a:rPr>
              <a:t>τῇ</a:t>
            </a:r>
            <a:r>
              <a:rPr lang="en-US" dirty="0">
                <a:ea typeface="+mn-lt"/>
                <a:cs typeface="+mn-lt"/>
              </a:rPr>
              <a:t> ἐπ</a:t>
            </a:r>
            <a:r>
              <a:rPr lang="en-US" dirty="0" err="1">
                <a:ea typeface="+mn-lt"/>
                <a:cs typeface="+mn-lt"/>
              </a:rPr>
              <a:t>ιγνώσει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θεοῦ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άσῃ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δυνάμει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μούμενοι</a:t>
            </a:r>
            <a:r>
              <a:rPr lang="en-US" dirty="0">
                <a:ea typeface="+mn-lt"/>
                <a:cs typeface="+mn-lt"/>
              </a:rPr>
              <a:t> κα</a:t>
            </a:r>
            <a:r>
              <a:rPr lang="en-US" dirty="0" err="1">
                <a:ea typeface="+mn-lt"/>
                <a:cs typeface="+mn-lt"/>
              </a:rPr>
              <a:t>τὰ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κράτος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τῆς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δόξης</a:t>
            </a:r>
            <a:r>
              <a:rPr lang="en-US" dirty="0">
                <a:ea typeface="+mn-lt"/>
                <a:cs typeface="+mn-lt"/>
              </a:rPr>
              <a:t> α</a:t>
            </a:r>
            <a:r>
              <a:rPr lang="en-US" dirty="0" err="1">
                <a:ea typeface="+mn-lt"/>
                <a:cs typeface="+mn-lt"/>
              </a:rPr>
              <a:t>ὐτοῦ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ὑπ</a:t>
            </a:r>
            <a:r>
              <a:rPr lang="en-US" dirty="0" err="1">
                <a:ea typeface="+mn-lt"/>
                <a:cs typeface="+mn-lt"/>
              </a:rPr>
              <a:t>ομονὴν</a:t>
            </a:r>
            <a:r>
              <a:rPr lang="en-US" dirty="0">
                <a:ea typeface="+mn-lt"/>
                <a:cs typeface="+mn-lt"/>
              </a:rPr>
              <a:t> καὶ μα</a:t>
            </a:r>
            <a:r>
              <a:rPr lang="en-US" dirty="0" err="1">
                <a:ea typeface="+mn-lt"/>
                <a:cs typeface="+mn-lt"/>
              </a:rPr>
              <a:t>κροθυμί</a:t>
            </a:r>
            <a:r>
              <a:rPr lang="en-US" dirty="0">
                <a:ea typeface="+mn-lt"/>
                <a:cs typeface="+mn-lt"/>
              </a:rPr>
              <a:t>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>
                <a:ea typeface="+mn-lt"/>
                <a:cs typeface="+mn-lt"/>
              </a:rPr>
              <a:t>Para que </a:t>
            </a:r>
            <a:r>
              <a:rPr lang="en-US" sz="3600" b="1" err="1">
                <a:ea typeface="+mn-lt"/>
                <a:cs typeface="+mn-lt"/>
              </a:rPr>
              <a:t>seáis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llenos</a:t>
            </a:r>
            <a:r>
              <a:rPr lang="en-US" sz="3600" b="1" dirty="0">
                <a:ea typeface="+mn-lt"/>
                <a:cs typeface="+mn-lt"/>
              </a:rPr>
              <a:t> del </a:t>
            </a:r>
            <a:r>
              <a:rPr lang="en-US" sz="3600" b="1" err="1">
                <a:ea typeface="+mn-lt"/>
                <a:cs typeface="+mn-lt"/>
              </a:rPr>
              <a:t>conocimiento</a:t>
            </a:r>
            <a:r>
              <a:rPr lang="en-US" sz="3600" b="1" dirty="0">
                <a:ea typeface="+mn-lt"/>
                <a:cs typeface="+mn-lt"/>
              </a:rPr>
              <a:t> de la </a:t>
            </a:r>
            <a:r>
              <a:rPr lang="en-US" sz="3600" b="1" err="1">
                <a:ea typeface="+mn-lt"/>
                <a:cs typeface="+mn-lt"/>
              </a:rPr>
              <a:t>voluntad</a:t>
            </a:r>
            <a:r>
              <a:rPr lang="en-US" sz="3600" b="1" dirty="0">
                <a:ea typeface="+mn-lt"/>
                <a:cs typeface="+mn-lt"/>
              </a:rPr>
              <a:t> de Dios </a:t>
            </a:r>
            <a:r>
              <a:rPr lang="en-US" sz="3600" b="1" err="1">
                <a:ea typeface="+mn-lt"/>
                <a:cs typeface="+mn-lt"/>
              </a:rPr>
              <a:t>en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toda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sabiduría</a:t>
            </a:r>
            <a:r>
              <a:rPr lang="en-US" sz="3600" b="1" dirty="0">
                <a:ea typeface="+mn-lt"/>
                <a:cs typeface="+mn-lt"/>
              </a:rPr>
              <a:t> y </a:t>
            </a:r>
            <a:r>
              <a:rPr lang="en-US" sz="3600" b="1" err="1">
                <a:ea typeface="+mn-lt"/>
                <a:cs typeface="+mn-lt"/>
              </a:rPr>
              <a:t>entendimiento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espiritual</a:t>
            </a:r>
            <a:r>
              <a:rPr lang="en-US" sz="3600" b="1" dirty="0">
                <a:ea typeface="+mn-lt"/>
                <a:cs typeface="+mn-lt"/>
              </a:rPr>
              <a:t>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700" b="1" dirty="0" err="1">
                <a:ea typeface="+mj-lt"/>
                <a:cs typeface="+mj-lt"/>
              </a:rPr>
              <a:t>Objeto</a:t>
            </a:r>
            <a:r>
              <a:rPr lang="en-US" sz="6700" b="1" dirty="0">
                <a:ea typeface="+mj-lt"/>
                <a:cs typeface="+mj-lt"/>
              </a:rPr>
              <a:t> de la </a:t>
            </a:r>
            <a:r>
              <a:rPr lang="en-US" sz="6700" b="1" dirty="0" err="1">
                <a:ea typeface="+mj-lt"/>
                <a:cs typeface="+mj-lt"/>
              </a:rPr>
              <a:t>solicitud</a:t>
            </a:r>
            <a:r>
              <a:rPr lang="en-US" sz="6700" b="1" dirty="0">
                <a:ea typeface="+mj-lt"/>
                <a:cs typeface="+mj-lt"/>
              </a:rPr>
              <a:t>: </a:t>
            </a:r>
            <a:endParaRPr lang="en-US" b="1"/>
          </a:p>
          <a:p>
            <a:r>
              <a:rPr lang="en-US" sz="6700" b="1" dirty="0">
                <a:ea typeface="+mj-lt"/>
                <a:cs typeface="+mj-lt"/>
              </a:rPr>
              <a:t>un paseo </a:t>
            </a:r>
            <a:r>
              <a:rPr lang="en-US" sz="6700" b="1" dirty="0" err="1">
                <a:ea typeface="+mj-lt"/>
                <a:cs typeface="+mj-lt"/>
              </a:rPr>
              <a:t>digno</a:t>
            </a:r>
            <a:endParaRPr lang="en-US" b="1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Περι</a:t>
            </a:r>
            <a:r>
              <a:rPr lang="en-US" b="1" dirty="0">
                <a:ea typeface="+mn-lt"/>
                <a:cs typeface="+mn-lt"/>
              </a:rPr>
              <a:t>πα</a:t>
            </a:r>
            <a:r>
              <a:rPr lang="en-US" b="1" dirty="0" err="1">
                <a:ea typeface="+mn-lt"/>
                <a:cs typeface="+mn-lt"/>
              </a:rPr>
              <a:t>τῆσ</a:t>
            </a:r>
            <a:r>
              <a:rPr lang="en-US" b="1" dirty="0">
                <a:ea typeface="+mn-lt"/>
                <a:cs typeface="+mn-lt"/>
              </a:rPr>
              <a:t>αι </a:t>
            </a:r>
            <a:r>
              <a:rPr lang="en-US" b="1" dirty="0" err="1">
                <a:ea typeface="+mn-lt"/>
                <a:cs typeface="+mn-lt"/>
              </a:rPr>
              <a:t>ἀξίως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τοῦ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κυρίου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</a:t>
            </a:r>
            <a:r>
              <a:rPr lang="en-US" dirty="0" err="1">
                <a:ea typeface="+mn-lt"/>
                <a:cs typeface="+mn-lt"/>
              </a:rPr>
              <a:t>ἀρεσκεί</a:t>
            </a:r>
            <a:r>
              <a:rPr lang="en-US" dirty="0">
                <a:ea typeface="+mn-lt"/>
                <a:cs typeface="+mn-lt"/>
              </a:rPr>
              <a:t>αν, </a:t>
            </a:r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dirty="0" err="1">
                <a:ea typeface="+mn-lt"/>
                <a:cs typeface="+mn-lt"/>
              </a:rPr>
              <a:t>ντὶ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ἔργῳ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ἀγ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θῷ</a:t>
            </a:r>
            <a:r>
              <a:rPr lang="en-US" dirty="0">
                <a:ea typeface="+mn-lt"/>
                <a:cs typeface="+mn-lt"/>
              </a:rPr>
              <a:t> καρπ</a:t>
            </a:r>
            <a:r>
              <a:rPr lang="en-US" dirty="0" err="1">
                <a:ea typeface="+mn-lt"/>
                <a:cs typeface="+mn-lt"/>
              </a:rPr>
              <a:t>οφοροῦντες</a:t>
            </a:r>
            <a:r>
              <a:rPr lang="en-US" dirty="0">
                <a:ea typeface="+mn-lt"/>
                <a:cs typeface="+mn-lt"/>
              </a:rPr>
              <a:t> καὶ α</a:t>
            </a:r>
            <a:r>
              <a:rPr lang="en-US" dirty="0" err="1">
                <a:ea typeface="+mn-lt"/>
                <a:cs typeface="+mn-lt"/>
              </a:rPr>
              <a:t>ὐξ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νόμενοι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aseline="30000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τῇ</a:t>
            </a:r>
            <a:r>
              <a:rPr lang="en-US" dirty="0">
                <a:ea typeface="+mn-lt"/>
                <a:cs typeface="+mn-lt"/>
              </a:rPr>
              <a:t> ἐπ</a:t>
            </a:r>
            <a:r>
              <a:rPr lang="en-US" dirty="0" err="1">
                <a:ea typeface="+mn-lt"/>
                <a:cs typeface="+mn-lt"/>
              </a:rPr>
              <a:t>ιγνώσει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θεοῦ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άσῃ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δυνάμει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μούμενοι</a:t>
            </a:r>
            <a:r>
              <a:rPr lang="en-US" dirty="0">
                <a:ea typeface="+mn-lt"/>
                <a:cs typeface="+mn-lt"/>
              </a:rPr>
              <a:t> κα</a:t>
            </a:r>
            <a:r>
              <a:rPr lang="en-US" dirty="0" err="1">
                <a:ea typeface="+mn-lt"/>
                <a:cs typeface="+mn-lt"/>
              </a:rPr>
              <a:t>τὰ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κράτος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τῆς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δόξης</a:t>
            </a:r>
            <a:r>
              <a:rPr lang="en-US" dirty="0">
                <a:ea typeface="+mn-lt"/>
                <a:cs typeface="+mn-lt"/>
              </a:rPr>
              <a:t> α</a:t>
            </a:r>
            <a:r>
              <a:rPr lang="en-US" dirty="0" err="1">
                <a:ea typeface="+mn-lt"/>
                <a:cs typeface="+mn-lt"/>
              </a:rPr>
              <a:t>ὐτοῦ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ὑπ</a:t>
            </a:r>
            <a:r>
              <a:rPr lang="en-US" dirty="0" err="1">
                <a:ea typeface="+mn-lt"/>
                <a:cs typeface="+mn-lt"/>
              </a:rPr>
              <a:t>ομονὴν</a:t>
            </a:r>
            <a:r>
              <a:rPr lang="en-US" dirty="0">
                <a:ea typeface="+mn-lt"/>
                <a:cs typeface="+mn-lt"/>
              </a:rPr>
              <a:t> καὶ μα</a:t>
            </a:r>
            <a:r>
              <a:rPr lang="en-US" dirty="0" err="1">
                <a:ea typeface="+mn-lt"/>
                <a:cs typeface="+mn-lt"/>
              </a:rPr>
              <a:t>κροθυμί</a:t>
            </a:r>
            <a:r>
              <a:rPr lang="en-US" dirty="0">
                <a:ea typeface="+mn-lt"/>
                <a:cs typeface="+mn-lt"/>
              </a:rPr>
              <a:t>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4400" b="1" dirty="0">
                <a:ea typeface="+mn-lt"/>
                <a:cs typeface="+mn-lt"/>
              </a:rPr>
              <a:t>Para </a:t>
            </a:r>
            <a:r>
              <a:rPr lang="en-US" sz="4400" b="1" dirty="0" err="1">
                <a:ea typeface="+mn-lt"/>
                <a:cs typeface="+mn-lt"/>
              </a:rPr>
              <a:t>caminar</a:t>
            </a:r>
            <a:r>
              <a:rPr lang="en-US" sz="4400" b="1" dirty="0">
                <a:ea typeface="+mn-lt"/>
                <a:cs typeface="+mn-lt"/>
              </a:rPr>
              <a:t> </a:t>
            </a:r>
            <a:r>
              <a:rPr lang="en-US" sz="4400" b="1" dirty="0" err="1">
                <a:ea typeface="+mn-lt"/>
                <a:cs typeface="+mn-lt"/>
              </a:rPr>
              <a:t>dignamente</a:t>
            </a:r>
            <a:r>
              <a:rPr lang="en-US" sz="4400" b="1" dirty="0">
                <a:ea typeface="+mn-lt"/>
                <a:cs typeface="+mn-lt"/>
              </a:rPr>
              <a:t> del </a:t>
            </a:r>
            <a:r>
              <a:rPr lang="en-US" sz="4400" b="1" dirty="0" err="1">
                <a:ea typeface="+mn-lt"/>
                <a:cs typeface="+mn-lt"/>
              </a:rPr>
              <a:t>Señor</a:t>
            </a:r>
            <a:endParaRPr lang="en-US" b="1" dirty="0" err="1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600" b="1" dirty="0" err="1">
                <a:ea typeface="+mj-lt"/>
                <a:cs typeface="+mj-lt"/>
              </a:rPr>
              <a:t>Límites</a:t>
            </a:r>
            <a:r>
              <a:rPr lang="en-US" sz="6600" b="1" dirty="0">
                <a:ea typeface="+mj-lt"/>
                <a:cs typeface="+mj-lt"/>
              </a:rPr>
              <a:t> de </a:t>
            </a:r>
            <a:r>
              <a:rPr lang="en-US" sz="6600" b="1" dirty="0" err="1">
                <a:ea typeface="+mj-lt"/>
                <a:cs typeface="+mj-lt"/>
              </a:rPr>
              <a:t>esta</a:t>
            </a:r>
            <a:r>
              <a:rPr lang="en-US" sz="6600" b="1" dirty="0">
                <a:ea typeface="+mj-lt"/>
                <a:cs typeface="+mj-lt"/>
              </a:rPr>
              <a:t> </a:t>
            </a:r>
            <a:r>
              <a:rPr lang="en-US" sz="6600" b="1" dirty="0" err="1">
                <a:ea typeface="+mj-lt"/>
                <a:cs typeface="+mj-lt"/>
              </a:rPr>
              <a:t>caminata</a:t>
            </a:r>
            <a:r>
              <a:rPr lang="en-US" sz="6600" b="1" dirty="0">
                <a:ea typeface="+mj-lt"/>
                <a:cs typeface="+mj-lt"/>
              </a:rPr>
              <a:t>: </a:t>
            </a:r>
            <a:endParaRPr lang="en-US" b="1"/>
          </a:p>
          <a:p>
            <a:r>
              <a:rPr lang="en-US" sz="6600" b="1" dirty="0">
                <a:ea typeface="+mj-lt"/>
                <a:cs typeface="+mj-lt"/>
              </a:rPr>
              <a:t>4 </a:t>
            </a:r>
            <a:r>
              <a:rPr lang="en-US" sz="6600" b="1" dirty="0" err="1">
                <a:ea typeface="+mj-lt"/>
                <a:cs typeface="+mj-lt"/>
              </a:rPr>
              <a:t>participios</a:t>
            </a:r>
            <a:endParaRPr lang="en-US" b="1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</a:t>
            </a:r>
            <a:r>
              <a:rPr lang="en-US" err="1">
                <a:ea typeface="+mn-lt"/>
                <a:cs typeface="+mn-lt"/>
              </a:rPr>
              <a:t>ἀρεσκεί</a:t>
            </a:r>
            <a:r>
              <a:rPr lang="en-US" dirty="0">
                <a:ea typeface="+mn-lt"/>
                <a:cs typeface="+mn-lt"/>
              </a:rPr>
              <a:t>αν, </a:t>
            </a:r>
            <a:endParaRPr lang="en-US" b="1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err="1">
                <a:ea typeface="+mn-lt"/>
                <a:cs typeface="+mn-lt"/>
              </a:rPr>
              <a:t>ντὶ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ἔργῳ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ἀγ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θῷ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καρπ</a:t>
            </a:r>
            <a:r>
              <a:rPr lang="en-US" b="1" err="1">
                <a:ea typeface="+mn-lt"/>
                <a:cs typeface="+mn-lt"/>
              </a:rPr>
              <a:t>οφοροῦντες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καὶ 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ὐξ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νόμενοι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ea typeface="+mn-lt"/>
                <a:cs typeface="+mn-lt"/>
              </a:rPr>
              <a:t>τῇ</a:t>
            </a:r>
            <a:r>
              <a:rPr lang="en-US" dirty="0">
                <a:ea typeface="+mn-lt"/>
                <a:cs typeface="+mn-lt"/>
              </a:rPr>
              <a:t> ἐπ</a:t>
            </a:r>
            <a:r>
              <a:rPr lang="en-US" err="1">
                <a:ea typeface="+mn-lt"/>
                <a:cs typeface="+mn-lt"/>
              </a:rPr>
              <a:t>ιγνώσει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θεοῦ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b="1" dirty="0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άσῃ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δυνάμει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δυν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μούμενοι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κα</a:t>
            </a:r>
            <a:r>
              <a:rPr lang="en-US" err="1">
                <a:ea typeface="+mn-lt"/>
                <a:cs typeface="+mn-lt"/>
              </a:rPr>
              <a:t>τὰ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κράτος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τῆς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δόξης</a:t>
            </a:r>
            <a:r>
              <a:rPr lang="en-US" dirty="0">
                <a:ea typeface="+mn-lt"/>
                <a:cs typeface="+mn-lt"/>
              </a:rPr>
              <a:t> α</a:t>
            </a:r>
            <a:r>
              <a:rPr lang="en-US" err="1">
                <a:ea typeface="+mn-lt"/>
                <a:cs typeface="+mn-lt"/>
              </a:rPr>
              <a:t>ὐτοῦ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ὑπ</a:t>
            </a:r>
            <a:r>
              <a:rPr lang="en-US" err="1">
                <a:ea typeface="+mn-lt"/>
                <a:cs typeface="+mn-lt"/>
              </a:rPr>
              <a:t>ομονὴν</a:t>
            </a:r>
            <a:r>
              <a:rPr lang="en-US" dirty="0">
                <a:ea typeface="+mn-lt"/>
                <a:cs typeface="+mn-lt"/>
              </a:rPr>
              <a:t> καὶ μα</a:t>
            </a:r>
            <a:r>
              <a:rPr lang="en-US" err="1">
                <a:ea typeface="+mn-lt"/>
                <a:cs typeface="+mn-lt"/>
              </a:rPr>
              <a:t>κροθυμί</a:t>
            </a:r>
            <a:r>
              <a:rPr lang="en-US" dirty="0">
                <a:ea typeface="+mn-lt"/>
                <a:cs typeface="+mn-lt"/>
              </a:rPr>
              <a:t>αν</a:t>
            </a:r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5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ea typeface="+mj-lt"/>
                <a:cs typeface="+mj-lt"/>
              </a:rPr>
              <a:t>Conclusión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 b="1" i="1" dirty="0">
                <a:ea typeface="+mn-lt"/>
                <a:cs typeface="+mn-lt"/>
              </a:rPr>
              <a:t>¿</a:t>
            </a:r>
            <a:r>
              <a:rPr lang="en-US" sz="5400" b="1" i="1" err="1">
                <a:ea typeface="+mn-lt"/>
                <a:cs typeface="+mn-lt"/>
              </a:rPr>
              <a:t>Qué</a:t>
            </a:r>
            <a:r>
              <a:rPr lang="en-US" sz="5400" b="1" i="1" dirty="0">
                <a:ea typeface="+mn-lt"/>
                <a:cs typeface="+mn-lt"/>
              </a:rPr>
              <a:t> </a:t>
            </a:r>
            <a:r>
              <a:rPr lang="en-US" sz="5400" b="1" i="1" err="1">
                <a:ea typeface="+mn-lt"/>
                <a:cs typeface="+mn-lt"/>
              </a:rPr>
              <a:t>hemos</a:t>
            </a:r>
            <a:r>
              <a:rPr lang="en-US" sz="5400" b="1" i="1" dirty="0">
                <a:ea typeface="+mn-lt"/>
                <a:cs typeface="+mn-lt"/>
              </a:rPr>
              <a:t> </a:t>
            </a:r>
            <a:r>
              <a:rPr lang="en-US" sz="5400" b="1" i="1" err="1">
                <a:ea typeface="+mn-lt"/>
                <a:cs typeface="+mn-lt"/>
              </a:rPr>
              <a:t>aprendido</a:t>
            </a:r>
            <a:r>
              <a:rPr lang="en-US" sz="5400" b="1" i="1" dirty="0">
                <a:ea typeface="+mn-lt"/>
                <a:cs typeface="+mn-lt"/>
              </a:rPr>
              <a:t> </a:t>
            </a:r>
            <a:r>
              <a:rPr lang="en-US" sz="5400" b="1" i="1" err="1">
                <a:ea typeface="+mn-lt"/>
                <a:cs typeface="+mn-lt"/>
              </a:rPr>
              <a:t>sobre</a:t>
            </a:r>
            <a:r>
              <a:rPr lang="en-US" sz="5400" b="1" i="1" dirty="0">
                <a:ea typeface="+mn-lt"/>
                <a:cs typeface="+mn-lt"/>
              </a:rPr>
              <a:t> la </a:t>
            </a:r>
            <a:r>
              <a:rPr lang="en-US" sz="5400" b="1" i="1" err="1">
                <a:ea typeface="+mn-lt"/>
                <a:cs typeface="+mn-lt"/>
              </a:rPr>
              <a:t>oración</a:t>
            </a:r>
            <a:r>
              <a:rPr lang="en-US" sz="5400" b="1" i="1" dirty="0">
                <a:ea typeface="+mn-lt"/>
                <a:cs typeface="+mn-lt"/>
              </a:rPr>
              <a:t> </a:t>
            </a:r>
            <a:r>
              <a:rPr lang="en-US" sz="5400" b="1" i="1" err="1">
                <a:ea typeface="+mn-lt"/>
                <a:cs typeface="+mn-lt"/>
              </a:rPr>
              <a:t>intercesora</a:t>
            </a:r>
            <a:r>
              <a:rPr lang="en-US" sz="5400" b="1" i="1" dirty="0">
                <a:ea typeface="+mn-lt"/>
                <a:cs typeface="+mn-lt"/>
              </a:rPr>
              <a:t>?</a:t>
            </a:r>
            <a:endParaRPr lang="en-US" b="1" i="1">
              <a:ea typeface="+mn-lt"/>
              <a:cs typeface="+mn-lt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0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2C"/>
      </a:dk2>
      <a:lt2>
        <a:srgbClr val="E7E2E8"/>
      </a:lt2>
      <a:accent1>
        <a:srgbClr val="36B721"/>
      </a:accent1>
      <a:accent2>
        <a:srgbClr val="6CB313"/>
      </a:accent2>
      <a:accent3>
        <a:srgbClr val="A2A61D"/>
      </a:accent3>
      <a:accent4>
        <a:srgbClr val="D58B17"/>
      </a:accent4>
      <a:accent5>
        <a:srgbClr val="E74E29"/>
      </a:accent5>
      <a:accent6>
        <a:srgbClr val="D51742"/>
      </a:accent6>
      <a:hlink>
        <a:srgbClr val="BF6D3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SketchyVTI</vt:lpstr>
      <vt:lpstr>Introducción </vt:lpstr>
      <vt:lpstr>El enfoque de comprensión</vt:lpstr>
      <vt:lpstr>La oración intercesora es fundamental para la oración. v.9a </vt:lpstr>
      <vt:lpstr>La oración intercesora es importante.   Debe ser continuo. </vt:lpstr>
      <vt:lpstr>II. Contenido de la oración intercesora.  vv. 9b-11a </vt:lpstr>
      <vt:lpstr>Consulta principal para el llenado divino: </vt:lpstr>
      <vt:lpstr>Objeto de la solicitud:  un paseo digno</vt:lpstr>
      <vt:lpstr>Límites de esta caminata:  4 participios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73</cp:revision>
  <dcterms:created xsi:type="dcterms:W3CDTF">2023-08-30T20:39:07Z</dcterms:created>
  <dcterms:modified xsi:type="dcterms:W3CDTF">2023-09-06T18:17:00Z</dcterms:modified>
</cp:coreProperties>
</file>